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8" r:id="rId2"/>
    <p:sldId id="259" r:id="rId3"/>
    <p:sldId id="264" r:id="rId4"/>
    <p:sldId id="265" r:id="rId5"/>
    <p:sldId id="263" r:id="rId6"/>
    <p:sldId id="261" r:id="rId7"/>
    <p:sldId id="262" r:id="rId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1"/>
    <a:srgbClr val="F7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E076B-7F67-4736-AC6E-4BDABDD9A22F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F176-1044-4F21-A670-1C51CAB4C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082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E076B-7F67-4736-AC6E-4BDABDD9A22F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F176-1044-4F21-A670-1C51CAB4C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687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E076B-7F67-4736-AC6E-4BDABDD9A22F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F176-1044-4F21-A670-1C51CAB4C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87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E076B-7F67-4736-AC6E-4BDABDD9A22F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F176-1044-4F21-A670-1C51CAB4C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978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E076B-7F67-4736-AC6E-4BDABDD9A22F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F176-1044-4F21-A670-1C51CAB4C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887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E076B-7F67-4736-AC6E-4BDABDD9A22F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F176-1044-4F21-A670-1C51CAB4C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9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E076B-7F67-4736-AC6E-4BDABDD9A22F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F176-1044-4F21-A670-1C51CAB4C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75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E076B-7F67-4736-AC6E-4BDABDD9A22F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F176-1044-4F21-A670-1C51CAB4C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0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E076B-7F67-4736-AC6E-4BDABDD9A22F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F176-1044-4F21-A670-1C51CAB4C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688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E076B-7F67-4736-AC6E-4BDABDD9A22F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F176-1044-4F21-A670-1C51CAB4C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96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E076B-7F67-4736-AC6E-4BDABDD9A22F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F176-1044-4F21-A670-1C51CAB4C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384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E076B-7F67-4736-AC6E-4BDABDD9A22F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6F176-1044-4F21-A670-1C51CAB4C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18" Type="http://schemas.openxmlformats.org/officeDocument/2006/relationships/image" Target="../media/image2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" Type="http://schemas.openxmlformats.org/officeDocument/2006/relationships/image" Target="../media/image1.jp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4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0855" y="957377"/>
            <a:ext cx="40931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Муниципальная практика</a:t>
            </a:r>
            <a:endParaRPr lang="ru-RU" sz="1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97549"/>
            <a:ext cx="91746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Муниципальное бюджетное учреждение культуры</a:t>
            </a:r>
          </a:p>
          <a:p>
            <a:pPr algn="ctr"/>
            <a:r>
              <a:rPr lang="ru-RU" sz="1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«Зеленогорский городской дворец культуры»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2072383"/>
            <a:ext cx="9144000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ru-RU" sz="3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летний городской проект</a:t>
            </a:r>
          </a:p>
          <a:p>
            <a:pPr algn="ctr">
              <a:lnSpc>
                <a:spcPts val="3700"/>
              </a:lnSpc>
            </a:pPr>
            <a:r>
              <a:rPr lang="ru-RU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«Семейный вечер»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7904" y="3173845"/>
            <a:ext cx="5399584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ru-RU" sz="15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Подготовила:</a:t>
            </a:r>
          </a:p>
          <a:p>
            <a:pPr algn="r">
              <a:lnSpc>
                <a:spcPts val="1700"/>
              </a:lnSpc>
            </a:pPr>
            <a:r>
              <a:rPr lang="ru-RU" sz="15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заместитель директора по организации и развитию</a:t>
            </a:r>
          </a:p>
          <a:p>
            <a:pPr algn="r">
              <a:lnSpc>
                <a:spcPts val="1700"/>
              </a:lnSpc>
            </a:pPr>
            <a:r>
              <a:rPr lang="ru-RU" sz="15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социально - досуговой деятельности</a:t>
            </a:r>
          </a:p>
          <a:p>
            <a:pPr algn="r">
              <a:lnSpc>
                <a:spcPts val="1700"/>
              </a:lnSpc>
            </a:pPr>
            <a:r>
              <a:rPr lang="ru-RU" sz="15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Щекина Тамара Владимировна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81D907-F0AD-4B3C-B202-69B87AD2C0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6"/>
          <a:stretch/>
        </p:blipFill>
        <p:spPr>
          <a:xfrm flipH="1">
            <a:off x="35496" y="3291830"/>
            <a:ext cx="2951312" cy="16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6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5816" y="1419622"/>
            <a:ext cx="62281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ЦЕЛЬ: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организация и развитие городских летних активностей для всех социальных и возрастных категорий жителей г. Зеленогорска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5816" y="2334528"/>
            <a:ext cx="6228184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ЗАДАЧИ </a:t>
            </a:r>
            <a:r>
              <a:rPr lang="ru-RU" b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ПРАКТИКИ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7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продвижение традиции семейного активного досуга</a:t>
            </a:r>
            <a:r>
              <a:rPr lang="en-US" sz="17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ru-RU" sz="17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7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создание условий для развития и реализации творческого потенциала горожан</a:t>
            </a:r>
            <a:r>
              <a:rPr lang="en-US" sz="17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ru-RU" sz="17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7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создание новых форм культурно – массовых </a:t>
            </a:r>
            <a:r>
              <a:rPr lang="ru-RU" sz="17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мероприятий</a:t>
            </a:r>
            <a:endParaRPr lang="ru-RU" sz="17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008" y="1203598"/>
            <a:ext cx="3372311" cy="35283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52799" y="947504"/>
            <a:ext cx="51480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«Вечер, интересный для всей семьи»</a:t>
            </a:r>
          </a:p>
        </p:txBody>
      </p:sp>
    </p:spTree>
    <p:extLst>
      <p:ext uri="{BB962C8B-B14F-4D97-AF65-F5344CB8AC3E}">
        <p14:creationId xmlns:p14="http://schemas.microsoft.com/office/powerpoint/2010/main" val="2773613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543C338A-9DDD-4E4E-BAE4-4CFAD9CDB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DB9F2959-A8FF-456A-931F-2097C4305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r="-11161" b="14796"/>
          <a:stretch/>
        </p:blipFill>
        <p:spPr>
          <a:xfrm flipH="1">
            <a:off x="6760045" y="2991005"/>
            <a:ext cx="2374050" cy="1272861"/>
          </a:xfrm>
          <a:prstGeom prst="rect">
            <a:avLst/>
          </a:prstGeom>
        </p:spPr>
      </p:pic>
      <p:sp>
        <p:nvSpPr>
          <p:cNvPr id="99" name="Параллелограмм 98">
            <a:extLst>
              <a:ext uri="{FF2B5EF4-FFF2-40B4-BE49-F238E27FC236}">
                <a16:creationId xmlns:a16="http://schemas.microsoft.com/office/drawing/2014/main" id="{700B4A56-B8B1-4138-9B28-74A641662E59}"/>
              </a:ext>
            </a:extLst>
          </p:cNvPr>
          <p:cNvSpPr/>
          <p:nvPr/>
        </p:nvSpPr>
        <p:spPr>
          <a:xfrm>
            <a:off x="3491880" y="4169337"/>
            <a:ext cx="1322652" cy="199377"/>
          </a:xfrm>
          <a:prstGeom prst="parallelogram">
            <a:avLst/>
          </a:prstGeom>
          <a:solidFill>
            <a:srgbClr val="0070C0"/>
          </a:solidFill>
          <a:ln w="15875" cap="sq" cmpd="dbl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араллелограмм 96">
            <a:extLst>
              <a:ext uri="{FF2B5EF4-FFF2-40B4-BE49-F238E27FC236}">
                <a16:creationId xmlns:a16="http://schemas.microsoft.com/office/drawing/2014/main" id="{06B3311E-F9CC-40B4-8538-74543494182A}"/>
              </a:ext>
            </a:extLst>
          </p:cNvPr>
          <p:cNvSpPr/>
          <p:nvPr/>
        </p:nvSpPr>
        <p:spPr>
          <a:xfrm>
            <a:off x="946200" y="4169337"/>
            <a:ext cx="1138010" cy="199377"/>
          </a:xfrm>
          <a:prstGeom prst="parallelogram">
            <a:avLst/>
          </a:prstGeom>
          <a:solidFill>
            <a:srgbClr val="0070C0"/>
          </a:solidFill>
          <a:ln w="15875" cap="sq" cmpd="dbl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араллелограмм 92">
            <a:extLst>
              <a:ext uri="{FF2B5EF4-FFF2-40B4-BE49-F238E27FC236}">
                <a16:creationId xmlns:a16="http://schemas.microsoft.com/office/drawing/2014/main" id="{F9E301CF-0D00-438F-839F-473EFF57C2FD}"/>
              </a:ext>
            </a:extLst>
          </p:cNvPr>
          <p:cNvSpPr/>
          <p:nvPr/>
        </p:nvSpPr>
        <p:spPr>
          <a:xfrm>
            <a:off x="975792" y="3438057"/>
            <a:ext cx="4461060" cy="186209"/>
          </a:xfrm>
          <a:prstGeom prst="parallelogram">
            <a:avLst/>
          </a:prstGeom>
          <a:solidFill>
            <a:srgbClr val="0070C0"/>
          </a:solidFill>
          <a:ln w="15875" cap="sq" cmpd="dbl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араллелограмм 89">
            <a:extLst>
              <a:ext uri="{FF2B5EF4-FFF2-40B4-BE49-F238E27FC236}">
                <a16:creationId xmlns:a16="http://schemas.microsoft.com/office/drawing/2014/main" id="{C125F77C-43E2-48E9-B6A9-C095C8C2023D}"/>
              </a:ext>
            </a:extLst>
          </p:cNvPr>
          <p:cNvSpPr/>
          <p:nvPr/>
        </p:nvSpPr>
        <p:spPr>
          <a:xfrm>
            <a:off x="4676700" y="1501758"/>
            <a:ext cx="2985294" cy="294646"/>
          </a:xfrm>
          <a:prstGeom prst="parallelogram">
            <a:avLst/>
          </a:prstGeom>
          <a:solidFill>
            <a:srgbClr val="0070C0"/>
          </a:solidFill>
          <a:ln w="15875" cap="sq" cmpd="dbl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араллелограмм 79">
            <a:extLst>
              <a:ext uri="{FF2B5EF4-FFF2-40B4-BE49-F238E27FC236}">
                <a16:creationId xmlns:a16="http://schemas.microsoft.com/office/drawing/2014/main" id="{83EC533D-B733-4B67-8FB5-261E14A7B250}"/>
              </a:ext>
            </a:extLst>
          </p:cNvPr>
          <p:cNvSpPr/>
          <p:nvPr/>
        </p:nvSpPr>
        <p:spPr>
          <a:xfrm>
            <a:off x="-1044624" y="2605004"/>
            <a:ext cx="8433764" cy="371833"/>
          </a:xfrm>
          <a:prstGeom prst="parallelogram">
            <a:avLst>
              <a:gd name="adj" fmla="val 26423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1000">
                <a:srgbClr val="0070C0">
                  <a:alpha val="67000"/>
                </a:srgbClr>
              </a:gs>
            </a:gsLst>
            <a:lin ang="0" scaled="0"/>
          </a:gradFill>
          <a:ln w="9525" cmpd="dbl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араллелограмм 81">
            <a:extLst>
              <a:ext uri="{FF2B5EF4-FFF2-40B4-BE49-F238E27FC236}">
                <a16:creationId xmlns:a16="http://schemas.microsoft.com/office/drawing/2014/main" id="{028A4348-923A-4611-B4EA-500E5D662C1C}"/>
              </a:ext>
            </a:extLst>
          </p:cNvPr>
          <p:cNvSpPr/>
          <p:nvPr/>
        </p:nvSpPr>
        <p:spPr>
          <a:xfrm>
            <a:off x="-1002590" y="3002618"/>
            <a:ext cx="8280098" cy="203532"/>
          </a:xfrm>
          <a:prstGeom prst="parallelogram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1000">
                <a:srgbClr val="0070C0">
                  <a:alpha val="67000"/>
                </a:srgbClr>
              </a:gs>
            </a:gsLst>
            <a:lin ang="0" scaled="0"/>
          </a:gradFill>
          <a:ln w="9525" cmpd="dbl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араллелограмм 86">
            <a:extLst>
              <a:ext uri="{FF2B5EF4-FFF2-40B4-BE49-F238E27FC236}">
                <a16:creationId xmlns:a16="http://schemas.microsoft.com/office/drawing/2014/main" id="{50006C8A-3081-4412-A94E-176D1931347E}"/>
              </a:ext>
            </a:extLst>
          </p:cNvPr>
          <p:cNvSpPr/>
          <p:nvPr/>
        </p:nvSpPr>
        <p:spPr>
          <a:xfrm>
            <a:off x="-1070315" y="3226717"/>
            <a:ext cx="8280098" cy="178759"/>
          </a:xfrm>
          <a:prstGeom prst="parallelogram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1000">
                <a:srgbClr val="0070C0">
                  <a:alpha val="67000"/>
                </a:srgbClr>
              </a:gs>
            </a:gsLst>
            <a:lin ang="0" scaled="0"/>
          </a:gradFill>
          <a:ln w="9525" cmpd="dbl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араллелограмм 78">
            <a:extLst>
              <a:ext uri="{FF2B5EF4-FFF2-40B4-BE49-F238E27FC236}">
                <a16:creationId xmlns:a16="http://schemas.microsoft.com/office/drawing/2014/main" id="{B3611DD3-0CC4-4BE2-8B19-77CAC0CC6D83}"/>
              </a:ext>
            </a:extLst>
          </p:cNvPr>
          <p:cNvSpPr/>
          <p:nvPr/>
        </p:nvSpPr>
        <p:spPr>
          <a:xfrm>
            <a:off x="-981444" y="2382846"/>
            <a:ext cx="8433764" cy="190082"/>
          </a:xfrm>
          <a:prstGeom prst="parallelogram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1000">
                <a:srgbClr val="0070C0">
                  <a:alpha val="67000"/>
                </a:srgbClr>
              </a:gs>
            </a:gsLst>
            <a:lin ang="0" scaled="0"/>
          </a:gradFill>
          <a:ln w="9525" cmpd="dbl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араллелограмм 77">
            <a:extLst>
              <a:ext uri="{FF2B5EF4-FFF2-40B4-BE49-F238E27FC236}">
                <a16:creationId xmlns:a16="http://schemas.microsoft.com/office/drawing/2014/main" id="{51447B8C-FAD5-4D9A-B080-6F4EE2D0D7B8}"/>
              </a:ext>
            </a:extLst>
          </p:cNvPr>
          <p:cNvSpPr/>
          <p:nvPr/>
        </p:nvSpPr>
        <p:spPr>
          <a:xfrm>
            <a:off x="-1003860" y="2154122"/>
            <a:ext cx="8521838" cy="201842"/>
          </a:xfrm>
          <a:prstGeom prst="parallelogram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1000">
                <a:srgbClr val="0070C0">
                  <a:alpha val="67000"/>
                </a:srgbClr>
              </a:gs>
            </a:gsLst>
            <a:lin ang="0" scaled="0"/>
          </a:gradFill>
          <a:ln w="9525" cmpd="dbl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араллелограмм 74">
            <a:extLst>
              <a:ext uri="{FF2B5EF4-FFF2-40B4-BE49-F238E27FC236}">
                <a16:creationId xmlns:a16="http://schemas.microsoft.com/office/drawing/2014/main" id="{4B8B21FF-9374-4524-8FE5-D24486721A62}"/>
              </a:ext>
            </a:extLst>
          </p:cNvPr>
          <p:cNvSpPr/>
          <p:nvPr/>
        </p:nvSpPr>
        <p:spPr>
          <a:xfrm>
            <a:off x="6084899" y="1822689"/>
            <a:ext cx="1511521" cy="288124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 w="15875" cap="sq" cmpd="dbl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8" name="Параллелограмм 17">
            <a:extLst>
              <a:ext uri="{FF2B5EF4-FFF2-40B4-BE49-F238E27FC236}">
                <a16:creationId xmlns:a16="http://schemas.microsoft.com/office/drawing/2014/main" id="{2DC67A5F-1A5D-4378-84D7-57E8D5842B6E}"/>
              </a:ext>
            </a:extLst>
          </p:cNvPr>
          <p:cNvSpPr/>
          <p:nvPr/>
        </p:nvSpPr>
        <p:spPr>
          <a:xfrm>
            <a:off x="1475656" y="1546752"/>
            <a:ext cx="3168352" cy="385387"/>
          </a:xfrm>
          <a:prstGeom prst="parallelogram">
            <a:avLst/>
          </a:prstGeom>
          <a:solidFill>
            <a:srgbClr val="0070C0"/>
          </a:solidFill>
          <a:ln w="15875" cap="sq" cmpd="dbl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540765" y="1562943"/>
            <a:ext cx="3103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Показатель, единица измерения</a:t>
            </a:r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 descr=" &#10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0" y="112466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Результаты практики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12F16AE-2B38-40C5-ACB6-393A528C4BED}"/>
              </a:ext>
            </a:extLst>
          </p:cNvPr>
          <p:cNvSpPr/>
          <p:nvPr/>
        </p:nvSpPr>
        <p:spPr>
          <a:xfrm>
            <a:off x="5199969" y="1475110"/>
            <a:ext cx="20996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Значение показателя</a:t>
            </a:r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60421AD-7E8B-4F7C-9765-46546CE2533E}"/>
              </a:ext>
            </a:extLst>
          </p:cNvPr>
          <p:cNvSpPr/>
          <p:nvPr/>
        </p:nvSpPr>
        <p:spPr>
          <a:xfrm>
            <a:off x="1050588" y="2081268"/>
            <a:ext cx="23726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Проведено мероприятий</a:t>
            </a:r>
            <a:endParaRPr lang="ru-RU" sz="14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E412498-5515-4D4E-AB35-76DB5ED291E1}"/>
              </a:ext>
            </a:extLst>
          </p:cNvPr>
          <p:cNvSpPr/>
          <p:nvPr/>
        </p:nvSpPr>
        <p:spPr>
          <a:xfrm>
            <a:off x="1043608" y="2300377"/>
            <a:ext cx="33766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Организовано тематических площадок</a:t>
            </a:r>
            <a:endParaRPr lang="ru-RU" sz="14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2C3D3D8-82F5-4E13-9650-69E17C42F4BF}"/>
              </a:ext>
            </a:extLst>
          </p:cNvPr>
          <p:cNvSpPr/>
          <p:nvPr/>
        </p:nvSpPr>
        <p:spPr>
          <a:xfrm>
            <a:off x="1056938" y="2535108"/>
            <a:ext cx="52800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Публикации в СМИ </a:t>
            </a:r>
            <a:r>
              <a:rPr lang="ru-RU" sz="120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(репортажи в новостной </a:t>
            </a:r>
          </a:p>
          <a:p>
            <a:r>
              <a:rPr lang="ru-RU" sz="120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программе местного телевидения)</a:t>
            </a:r>
            <a:endParaRPr lang="ru-RU" sz="12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932DA89-F74C-4666-AAF3-62781693B615}"/>
              </a:ext>
            </a:extLst>
          </p:cNvPr>
          <p:cNvSpPr/>
          <p:nvPr/>
        </p:nvSpPr>
        <p:spPr>
          <a:xfrm>
            <a:off x="1043608" y="2938225"/>
            <a:ext cx="1941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Количество зрителей</a:t>
            </a:r>
            <a:endParaRPr lang="ru-RU" sz="14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E05AC4B-9F71-4383-BB2A-D85642D378CD}"/>
              </a:ext>
            </a:extLst>
          </p:cNvPr>
          <p:cNvSpPr/>
          <p:nvPr/>
        </p:nvSpPr>
        <p:spPr>
          <a:xfrm>
            <a:off x="1043608" y="3140345"/>
            <a:ext cx="21175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Количество участников</a:t>
            </a:r>
            <a:endParaRPr lang="ru-RU" sz="14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26632EBE-781D-43CE-A72A-AC7D362D992F}"/>
              </a:ext>
            </a:extLst>
          </p:cNvPr>
          <p:cNvSpPr/>
          <p:nvPr/>
        </p:nvSpPr>
        <p:spPr>
          <a:xfrm>
            <a:off x="6036462" y="2079639"/>
            <a:ext cx="1458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3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4F09C35D-2224-41AA-ABCF-45E73D41374E}"/>
              </a:ext>
            </a:extLst>
          </p:cNvPr>
          <p:cNvSpPr/>
          <p:nvPr/>
        </p:nvSpPr>
        <p:spPr>
          <a:xfrm>
            <a:off x="6041656" y="2300903"/>
            <a:ext cx="14554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30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F9942BDF-B3BF-4E91-8C65-2A1D729E2490}"/>
              </a:ext>
            </a:extLst>
          </p:cNvPr>
          <p:cNvSpPr/>
          <p:nvPr/>
        </p:nvSpPr>
        <p:spPr>
          <a:xfrm>
            <a:off x="6017363" y="2928271"/>
            <a:ext cx="14813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3630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2E4D93FA-7111-45EA-8485-0D64FFD94D1E}"/>
              </a:ext>
            </a:extLst>
          </p:cNvPr>
          <p:cNvSpPr/>
          <p:nvPr/>
        </p:nvSpPr>
        <p:spPr>
          <a:xfrm>
            <a:off x="6033739" y="2617089"/>
            <a:ext cx="14554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4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AF672DC8-CB47-4EBB-97F7-9C1466D1AF2D}"/>
              </a:ext>
            </a:extLst>
          </p:cNvPr>
          <p:cNvSpPr/>
          <p:nvPr/>
        </p:nvSpPr>
        <p:spPr>
          <a:xfrm>
            <a:off x="6026866" y="3130887"/>
            <a:ext cx="14665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60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509B0E86-ADE1-42E6-B852-216E3ABB0661}"/>
              </a:ext>
            </a:extLst>
          </p:cNvPr>
          <p:cNvSpPr/>
          <p:nvPr/>
        </p:nvSpPr>
        <p:spPr>
          <a:xfrm>
            <a:off x="959364" y="3370695"/>
            <a:ext cx="4529125" cy="381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Заинтересованные лица, на которых рассчитана практика</a:t>
            </a:r>
            <a:endParaRPr lang="ru-RU" sz="12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C98C6FA8-4AC3-4D11-BFD8-CD0233E74399}"/>
              </a:ext>
            </a:extLst>
          </p:cNvPr>
          <p:cNvSpPr/>
          <p:nvPr/>
        </p:nvSpPr>
        <p:spPr>
          <a:xfrm>
            <a:off x="1051028" y="3677456"/>
            <a:ext cx="1753025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ru-RU" sz="11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Количество граждан,    участвующих в   реализации практики  </a:t>
            </a:r>
            <a:endParaRPr lang="ru-RU" sz="11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FF1B1F08-B975-4497-B00C-B968469BDD73}"/>
              </a:ext>
            </a:extLst>
          </p:cNvPr>
          <p:cNvSpPr/>
          <p:nvPr/>
        </p:nvSpPr>
        <p:spPr>
          <a:xfrm>
            <a:off x="3579790" y="3672653"/>
            <a:ext cx="2096948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ru-RU" sz="11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Количество граждан, на  которых направлен эффект от реализации практики</a:t>
            </a:r>
            <a:endParaRPr lang="ru-RU" sz="11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732CA919-378C-492F-8231-8F27513D5DC7}"/>
              </a:ext>
            </a:extLst>
          </p:cNvPr>
          <p:cNvSpPr/>
          <p:nvPr/>
        </p:nvSpPr>
        <p:spPr>
          <a:xfrm>
            <a:off x="947236" y="4106074"/>
            <a:ext cx="114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60 человек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08B1861E-D635-4FD9-A6C8-176CEC12B76F}"/>
              </a:ext>
            </a:extLst>
          </p:cNvPr>
          <p:cNvSpPr/>
          <p:nvPr/>
        </p:nvSpPr>
        <p:spPr>
          <a:xfrm>
            <a:off x="3471585" y="4105898"/>
            <a:ext cx="15052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4000 человек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BFF56C9-9BD1-485D-A37D-388C6666273C}"/>
              </a:ext>
            </a:extLst>
          </p:cNvPr>
          <p:cNvSpPr/>
          <p:nvPr/>
        </p:nvSpPr>
        <p:spPr>
          <a:xfrm>
            <a:off x="6242307" y="1790889"/>
            <a:ext cx="1229952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за </a:t>
            </a:r>
            <a:r>
              <a:rPr lang="ru-RU" sz="1000" b="1" i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весь</a:t>
            </a:r>
            <a:r>
              <a:rPr lang="ru-RU" sz="1000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период реализации</a:t>
            </a:r>
            <a:endParaRPr lang="ru-RU" sz="1000" b="1" i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6" name="Параллелограмм 75">
            <a:extLst>
              <a:ext uri="{FF2B5EF4-FFF2-40B4-BE49-F238E27FC236}">
                <a16:creationId xmlns:a16="http://schemas.microsoft.com/office/drawing/2014/main" id="{9CDE9318-6D07-4ECA-8448-1597DA70FA44}"/>
              </a:ext>
            </a:extLst>
          </p:cNvPr>
          <p:cNvSpPr/>
          <p:nvPr/>
        </p:nvSpPr>
        <p:spPr>
          <a:xfrm>
            <a:off x="4572000" y="1822689"/>
            <a:ext cx="1547664" cy="288124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 w="15875" cap="sq" cmpd="dbl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E446153-4F70-4C3C-908D-0F663657420A}"/>
              </a:ext>
            </a:extLst>
          </p:cNvPr>
          <p:cNvCxnSpPr>
            <a:cxnSpLocks/>
          </p:cNvCxnSpPr>
          <p:nvPr/>
        </p:nvCxnSpPr>
        <p:spPr>
          <a:xfrm flipV="1">
            <a:off x="912292" y="3752183"/>
            <a:ext cx="165224" cy="61976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F776B292-552E-4DCD-9C31-B0E5330C0AFB}"/>
              </a:ext>
            </a:extLst>
          </p:cNvPr>
          <p:cNvCxnSpPr>
            <a:cxnSpLocks/>
          </p:cNvCxnSpPr>
          <p:nvPr/>
        </p:nvCxnSpPr>
        <p:spPr>
          <a:xfrm flipV="1">
            <a:off x="3445665" y="3748945"/>
            <a:ext cx="165224" cy="61976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9CA3E522-CE52-45E4-A093-AB55B10E70A7}"/>
              </a:ext>
            </a:extLst>
          </p:cNvPr>
          <p:cNvCxnSpPr>
            <a:cxnSpLocks/>
          </p:cNvCxnSpPr>
          <p:nvPr/>
        </p:nvCxnSpPr>
        <p:spPr>
          <a:xfrm flipV="1">
            <a:off x="7236296" y="1512805"/>
            <a:ext cx="499860" cy="190401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2D611C97-2A4F-4A94-85E2-A9E9E1CFA20F}"/>
              </a:ext>
            </a:extLst>
          </p:cNvPr>
          <p:cNvCxnSpPr>
            <a:cxnSpLocks/>
          </p:cNvCxnSpPr>
          <p:nvPr/>
        </p:nvCxnSpPr>
        <p:spPr>
          <a:xfrm flipV="1">
            <a:off x="1403648" y="1545621"/>
            <a:ext cx="97801" cy="38240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A0452A60-86A7-4C53-B6BF-B0C2BC700E6B}"/>
              </a:ext>
            </a:extLst>
          </p:cNvPr>
          <p:cNvSpPr/>
          <p:nvPr/>
        </p:nvSpPr>
        <p:spPr>
          <a:xfrm>
            <a:off x="802546" y="2107705"/>
            <a:ext cx="34061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1.</a:t>
            </a:r>
            <a:endParaRPr lang="ru-RU" sz="13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4105E369-D2BF-4D00-901E-9F3E8933A9B1}"/>
              </a:ext>
            </a:extLst>
          </p:cNvPr>
          <p:cNvSpPr/>
          <p:nvPr/>
        </p:nvSpPr>
        <p:spPr>
          <a:xfrm>
            <a:off x="795331" y="2316280"/>
            <a:ext cx="34061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2.</a:t>
            </a:r>
            <a:endParaRPr lang="ru-RU" sz="13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8A360329-91ED-451F-88EC-0308EA6EDDC3}"/>
              </a:ext>
            </a:extLst>
          </p:cNvPr>
          <p:cNvSpPr/>
          <p:nvPr/>
        </p:nvSpPr>
        <p:spPr>
          <a:xfrm>
            <a:off x="795331" y="2555910"/>
            <a:ext cx="34061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3.</a:t>
            </a:r>
            <a:endParaRPr lang="ru-RU" sz="13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A8C32B93-FF35-4189-8E7E-C1CF7C355AFB}"/>
              </a:ext>
            </a:extLst>
          </p:cNvPr>
          <p:cNvSpPr/>
          <p:nvPr/>
        </p:nvSpPr>
        <p:spPr>
          <a:xfrm>
            <a:off x="789055" y="2962253"/>
            <a:ext cx="34061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4.</a:t>
            </a:r>
            <a:endParaRPr lang="ru-RU" sz="13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03FC43AA-0754-4E6C-85D4-3C5E2A86BCC3}"/>
              </a:ext>
            </a:extLst>
          </p:cNvPr>
          <p:cNvSpPr/>
          <p:nvPr/>
        </p:nvSpPr>
        <p:spPr>
          <a:xfrm>
            <a:off x="790706" y="3168654"/>
            <a:ext cx="34061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5.</a:t>
            </a:r>
            <a:endParaRPr lang="ru-RU" sz="13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3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99EB7F3D-9B33-4553-9828-24F8D2328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9" name="Параллелограмм 108">
            <a:extLst>
              <a:ext uri="{FF2B5EF4-FFF2-40B4-BE49-F238E27FC236}">
                <a16:creationId xmlns:a16="http://schemas.microsoft.com/office/drawing/2014/main" id="{CBF1CAC3-72A5-463A-AE92-4ECFE2F843DF}"/>
              </a:ext>
            </a:extLst>
          </p:cNvPr>
          <p:cNvSpPr/>
          <p:nvPr/>
        </p:nvSpPr>
        <p:spPr>
          <a:xfrm>
            <a:off x="2901714" y="1157500"/>
            <a:ext cx="3398478" cy="186757"/>
          </a:xfrm>
          <a:prstGeom prst="parallelogram">
            <a:avLst/>
          </a:prstGeom>
          <a:solidFill>
            <a:srgbClr val="0070C0"/>
          </a:solidFill>
          <a:ln w="12700" cap="sq" cmpd="dbl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араллелограмм 107">
            <a:extLst>
              <a:ext uri="{FF2B5EF4-FFF2-40B4-BE49-F238E27FC236}">
                <a16:creationId xmlns:a16="http://schemas.microsoft.com/office/drawing/2014/main" id="{31884CA1-97DC-4995-BEC8-C9C5D1C4E56B}"/>
              </a:ext>
            </a:extLst>
          </p:cNvPr>
          <p:cNvSpPr/>
          <p:nvPr/>
        </p:nvSpPr>
        <p:spPr>
          <a:xfrm>
            <a:off x="3265072" y="3565944"/>
            <a:ext cx="2764506" cy="189898"/>
          </a:xfrm>
          <a:prstGeom prst="parallelogram">
            <a:avLst/>
          </a:prstGeom>
          <a:solidFill>
            <a:srgbClr val="0070C0"/>
          </a:solidFill>
          <a:ln w="12700" cap="sq" cmpd="dbl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араллелограмм 72">
            <a:extLst>
              <a:ext uri="{FF2B5EF4-FFF2-40B4-BE49-F238E27FC236}">
                <a16:creationId xmlns:a16="http://schemas.microsoft.com/office/drawing/2014/main" id="{FB7C6799-94A6-4FB5-9D7D-FC5A5722AEC3}"/>
              </a:ext>
            </a:extLst>
          </p:cNvPr>
          <p:cNvSpPr/>
          <p:nvPr/>
        </p:nvSpPr>
        <p:spPr>
          <a:xfrm>
            <a:off x="2001321" y="2715032"/>
            <a:ext cx="5378992" cy="351379"/>
          </a:xfrm>
          <a:prstGeom prst="parallelogram">
            <a:avLst/>
          </a:prstGeom>
          <a:solidFill>
            <a:srgbClr val="0070C0">
              <a:alpha val="18000"/>
            </a:srgbClr>
          </a:solidFill>
          <a:ln w="19050" cap="sq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араллелограмм 70">
            <a:extLst>
              <a:ext uri="{FF2B5EF4-FFF2-40B4-BE49-F238E27FC236}">
                <a16:creationId xmlns:a16="http://schemas.microsoft.com/office/drawing/2014/main" id="{A559EC7A-C726-4B96-8481-3F8DF899DAEF}"/>
              </a:ext>
            </a:extLst>
          </p:cNvPr>
          <p:cNvSpPr/>
          <p:nvPr/>
        </p:nvSpPr>
        <p:spPr>
          <a:xfrm>
            <a:off x="251520" y="3111663"/>
            <a:ext cx="1644160" cy="427302"/>
          </a:xfrm>
          <a:prstGeom prst="parallelogram">
            <a:avLst/>
          </a:prstGeom>
          <a:solidFill>
            <a:srgbClr val="0070C0"/>
          </a:solidFill>
          <a:ln w="15875" cap="sq" cmpd="dbl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араллелограмм 69">
            <a:extLst>
              <a:ext uri="{FF2B5EF4-FFF2-40B4-BE49-F238E27FC236}">
                <a16:creationId xmlns:a16="http://schemas.microsoft.com/office/drawing/2014/main" id="{68B3D462-6465-45D9-8023-A1F8F1CF6F40}"/>
              </a:ext>
            </a:extLst>
          </p:cNvPr>
          <p:cNvSpPr/>
          <p:nvPr/>
        </p:nvSpPr>
        <p:spPr>
          <a:xfrm>
            <a:off x="378118" y="2724427"/>
            <a:ext cx="1615124" cy="351379"/>
          </a:xfrm>
          <a:prstGeom prst="parallelogram">
            <a:avLst/>
          </a:prstGeom>
          <a:solidFill>
            <a:srgbClr val="0070C0"/>
          </a:solidFill>
          <a:ln w="15875" cap="sq" cmpd="dbl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араллелограмм 66">
            <a:extLst>
              <a:ext uri="{FF2B5EF4-FFF2-40B4-BE49-F238E27FC236}">
                <a16:creationId xmlns:a16="http://schemas.microsoft.com/office/drawing/2014/main" id="{3AB61015-E67F-4964-BD92-3B62C6B0C11B}"/>
              </a:ext>
            </a:extLst>
          </p:cNvPr>
          <p:cNvSpPr/>
          <p:nvPr/>
        </p:nvSpPr>
        <p:spPr>
          <a:xfrm>
            <a:off x="467544" y="2525673"/>
            <a:ext cx="1584701" cy="171701"/>
          </a:xfrm>
          <a:prstGeom prst="parallelogram">
            <a:avLst/>
          </a:prstGeom>
          <a:solidFill>
            <a:srgbClr val="0070C0"/>
          </a:solidFill>
          <a:ln w="15875" cap="sq" cmpd="dbl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араллелограмм 64">
            <a:extLst>
              <a:ext uri="{FF2B5EF4-FFF2-40B4-BE49-F238E27FC236}">
                <a16:creationId xmlns:a16="http://schemas.microsoft.com/office/drawing/2014/main" id="{7BA5EFAE-155E-4824-A232-FC628B7B7B0B}"/>
              </a:ext>
            </a:extLst>
          </p:cNvPr>
          <p:cNvSpPr/>
          <p:nvPr/>
        </p:nvSpPr>
        <p:spPr>
          <a:xfrm>
            <a:off x="2132509" y="2303473"/>
            <a:ext cx="4239691" cy="171445"/>
          </a:xfrm>
          <a:prstGeom prst="parallelogram">
            <a:avLst/>
          </a:prstGeom>
          <a:solidFill>
            <a:srgbClr val="0070C0">
              <a:alpha val="18000"/>
            </a:srgbClr>
          </a:solidFill>
          <a:ln w="19050" cap="sq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араллелограмм 60">
            <a:extLst>
              <a:ext uri="{FF2B5EF4-FFF2-40B4-BE49-F238E27FC236}">
                <a16:creationId xmlns:a16="http://schemas.microsoft.com/office/drawing/2014/main" id="{D8489810-1413-4602-A51B-AD9FF0082F99}"/>
              </a:ext>
            </a:extLst>
          </p:cNvPr>
          <p:cNvSpPr/>
          <p:nvPr/>
        </p:nvSpPr>
        <p:spPr>
          <a:xfrm>
            <a:off x="1981905" y="1903924"/>
            <a:ext cx="6827521" cy="369501"/>
          </a:xfrm>
          <a:prstGeom prst="parallelogram">
            <a:avLst/>
          </a:prstGeom>
          <a:solidFill>
            <a:srgbClr val="0070C0">
              <a:alpha val="18000"/>
            </a:srgbClr>
          </a:solidFill>
          <a:ln w="19050" cap="sq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араллелограмм 58">
            <a:extLst>
              <a:ext uri="{FF2B5EF4-FFF2-40B4-BE49-F238E27FC236}">
                <a16:creationId xmlns:a16="http://schemas.microsoft.com/office/drawing/2014/main" id="{E2848C35-52F5-4793-80CD-B82E60017C7B}"/>
              </a:ext>
            </a:extLst>
          </p:cNvPr>
          <p:cNvSpPr/>
          <p:nvPr/>
        </p:nvSpPr>
        <p:spPr>
          <a:xfrm>
            <a:off x="522134" y="2305392"/>
            <a:ext cx="1584700" cy="185885"/>
          </a:xfrm>
          <a:prstGeom prst="parallelogram">
            <a:avLst/>
          </a:prstGeom>
          <a:solidFill>
            <a:srgbClr val="0070C0"/>
          </a:solidFill>
          <a:ln w="15875" cap="sq" cmpd="dbl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араллелограмм 54">
            <a:extLst>
              <a:ext uri="{FF2B5EF4-FFF2-40B4-BE49-F238E27FC236}">
                <a16:creationId xmlns:a16="http://schemas.microsoft.com/office/drawing/2014/main" id="{247AEC09-DD13-479B-8BB2-167D83F70562}"/>
              </a:ext>
            </a:extLst>
          </p:cNvPr>
          <p:cNvSpPr/>
          <p:nvPr/>
        </p:nvSpPr>
        <p:spPr>
          <a:xfrm>
            <a:off x="575193" y="1920004"/>
            <a:ext cx="1418049" cy="350879"/>
          </a:xfrm>
          <a:prstGeom prst="parallelogram">
            <a:avLst/>
          </a:prstGeom>
          <a:solidFill>
            <a:srgbClr val="0070C0"/>
          </a:solidFill>
          <a:ln w="15875" cap="sq" cmpd="dbl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араллелограмм 51">
            <a:extLst>
              <a:ext uri="{FF2B5EF4-FFF2-40B4-BE49-F238E27FC236}">
                <a16:creationId xmlns:a16="http://schemas.microsoft.com/office/drawing/2014/main" id="{1B2285AA-E37A-4504-B7C8-7E766257B87C}"/>
              </a:ext>
            </a:extLst>
          </p:cNvPr>
          <p:cNvSpPr/>
          <p:nvPr/>
        </p:nvSpPr>
        <p:spPr>
          <a:xfrm>
            <a:off x="677226" y="1410296"/>
            <a:ext cx="1164162" cy="475351"/>
          </a:xfrm>
          <a:prstGeom prst="parallelogram">
            <a:avLst/>
          </a:prstGeom>
          <a:solidFill>
            <a:srgbClr val="0070C0"/>
          </a:solidFill>
          <a:ln w="15875" cap="sq" cmpd="dbl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DB9F2959-A8FF-456A-931F-2097C4305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r="-11161" b="14796"/>
          <a:stretch/>
        </p:blipFill>
        <p:spPr>
          <a:xfrm flipH="1">
            <a:off x="6760045" y="2991005"/>
            <a:ext cx="2374050" cy="1272861"/>
          </a:xfrm>
          <a:prstGeom prst="rect">
            <a:avLst/>
          </a:prstGeom>
        </p:spPr>
      </p:pic>
      <p:sp>
        <p:nvSpPr>
          <p:cNvPr id="21" name="TextBox 20" descr=" &#10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630120" y="1077000"/>
            <a:ext cx="3814088" cy="30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Возможности реализации практики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23ED8327-F877-4B38-8F0E-01C2B6A7E536}"/>
              </a:ext>
            </a:extLst>
          </p:cNvPr>
          <p:cNvSpPr/>
          <p:nvPr/>
        </p:nvSpPr>
        <p:spPr>
          <a:xfrm>
            <a:off x="755215" y="1475252"/>
            <a:ext cx="1079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Природные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25F3DCB-FDCE-4D1F-B0F3-CD065395590C}"/>
              </a:ext>
            </a:extLst>
          </p:cNvPr>
          <p:cNvSpPr/>
          <p:nvPr/>
        </p:nvSpPr>
        <p:spPr>
          <a:xfrm>
            <a:off x="650206" y="1945378"/>
            <a:ext cx="13358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Материальные 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889ECDA-DFB3-4119-B161-DD58797C4976}"/>
              </a:ext>
            </a:extLst>
          </p:cNvPr>
          <p:cNvSpPr/>
          <p:nvPr/>
        </p:nvSpPr>
        <p:spPr>
          <a:xfrm>
            <a:off x="570908" y="2247566"/>
            <a:ext cx="15520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Информационные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49A8EC0-FC21-4B5C-BE93-BFC0B22A664E}"/>
              </a:ext>
            </a:extLst>
          </p:cNvPr>
          <p:cNvSpPr/>
          <p:nvPr/>
        </p:nvSpPr>
        <p:spPr>
          <a:xfrm>
            <a:off x="705431" y="2469566"/>
            <a:ext cx="112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Финансовые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4B13C22E-1769-4F25-B48F-4AB9E4867858}"/>
              </a:ext>
            </a:extLst>
          </p:cNvPr>
          <p:cNvSpPr/>
          <p:nvPr/>
        </p:nvSpPr>
        <p:spPr>
          <a:xfrm>
            <a:off x="536012" y="2745646"/>
            <a:ext cx="1359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Символические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B83F1548-4544-4B44-8949-5CBD65DAD04D}"/>
              </a:ext>
            </a:extLst>
          </p:cNvPr>
          <p:cNvSpPr/>
          <p:nvPr/>
        </p:nvSpPr>
        <p:spPr>
          <a:xfrm>
            <a:off x="438591" y="3177694"/>
            <a:ext cx="12346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Человеческие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3" name="Параллелограмм 52">
            <a:extLst>
              <a:ext uri="{FF2B5EF4-FFF2-40B4-BE49-F238E27FC236}">
                <a16:creationId xmlns:a16="http://schemas.microsoft.com/office/drawing/2014/main" id="{A86AB92D-6EDF-4FCC-AD42-A330BF21E42A}"/>
              </a:ext>
            </a:extLst>
          </p:cNvPr>
          <p:cNvSpPr/>
          <p:nvPr/>
        </p:nvSpPr>
        <p:spPr>
          <a:xfrm>
            <a:off x="1775715" y="1409346"/>
            <a:ext cx="5820621" cy="475350"/>
          </a:xfrm>
          <a:prstGeom prst="parallelogram">
            <a:avLst/>
          </a:prstGeom>
          <a:solidFill>
            <a:srgbClr val="0070C0">
              <a:alpha val="18000"/>
            </a:srgbClr>
          </a:solidFill>
          <a:ln w="19050" cap="sq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59FFD673-0A4A-48E6-88F0-B1B718A0033D}"/>
              </a:ext>
            </a:extLst>
          </p:cNvPr>
          <p:cNvSpPr/>
          <p:nvPr/>
        </p:nvSpPr>
        <p:spPr>
          <a:xfrm>
            <a:off x="1884933" y="1399868"/>
            <a:ext cx="6215459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ru-RU" sz="115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Местом реализации практики стал городской сквер «Дружба». </a:t>
            </a:r>
          </a:p>
          <a:p>
            <a:pPr>
              <a:lnSpc>
                <a:spcPts val="1100"/>
              </a:lnSpc>
            </a:pPr>
            <a:r>
              <a:rPr lang="ru-RU" sz="115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Локации располагались на газонах, в тени деревьев. </a:t>
            </a:r>
          </a:p>
          <a:p>
            <a:pPr>
              <a:lnSpc>
                <a:spcPts val="1100"/>
              </a:lnSpc>
            </a:pPr>
            <a:r>
              <a:rPr lang="ru-RU" sz="115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Территория сквера не только красива, но и безопасна. Рядом нет проезжей части.</a:t>
            </a:r>
            <a:endParaRPr lang="ru-RU" sz="115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68A3CF25-A5BB-4E01-ACF4-537F13FC5F37}"/>
              </a:ext>
            </a:extLst>
          </p:cNvPr>
          <p:cNvSpPr/>
          <p:nvPr/>
        </p:nvSpPr>
        <p:spPr>
          <a:xfrm>
            <a:off x="2112683" y="1914619"/>
            <a:ext cx="6696744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ru-RU" sz="115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Социальный партнер практики МБУ «Спортивный комплекс» предоставил в пользование здание спортивного комплекса «Олимпиец» (</a:t>
            </a:r>
            <a:r>
              <a:rPr lang="ru-RU" sz="1150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электроподключения</a:t>
            </a:r>
            <a:r>
              <a:rPr lang="ru-RU" sz="115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, туалеты).</a:t>
            </a:r>
            <a:endParaRPr lang="ru-RU" sz="115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720F2E9B-FDAA-4CB2-8678-260C5AD614C8}"/>
              </a:ext>
            </a:extLst>
          </p:cNvPr>
          <p:cNvSpPr/>
          <p:nvPr/>
        </p:nvSpPr>
        <p:spPr>
          <a:xfrm>
            <a:off x="2184644" y="2248882"/>
            <a:ext cx="57720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5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Изучение и внедрение новых форм досуговой деятельности.</a:t>
            </a:r>
            <a:endParaRPr lang="ru-RU" sz="115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68" name="Параллелограмм 67">
            <a:extLst>
              <a:ext uri="{FF2B5EF4-FFF2-40B4-BE49-F238E27FC236}">
                <a16:creationId xmlns:a16="http://schemas.microsoft.com/office/drawing/2014/main" id="{34E9CBD1-0818-4064-9A32-1CB6FE8A8C29}"/>
              </a:ext>
            </a:extLst>
          </p:cNvPr>
          <p:cNvSpPr/>
          <p:nvPr/>
        </p:nvSpPr>
        <p:spPr>
          <a:xfrm>
            <a:off x="2092248" y="2515681"/>
            <a:ext cx="3631880" cy="162650"/>
          </a:xfrm>
          <a:prstGeom prst="parallelogram">
            <a:avLst/>
          </a:prstGeom>
          <a:solidFill>
            <a:srgbClr val="0070C0">
              <a:alpha val="18000"/>
            </a:srgbClr>
          </a:solidFill>
          <a:ln w="19050" cap="sq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E9C68CA4-4238-4AF5-8865-03BB964275D4}"/>
              </a:ext>
            </a:extLst>
          </p:cNvPr>
          <p:cNvSpPr/>
          <p:nvPr/>
        </p:nvSpPr>
        <p:spPr>
          <a:xfrm>
            <a:off x="2154216" y="2445152"/>
            <a:ext cx="57720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5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Бюджетные средства, экономическое партнерство.</a:t>
            </a:r>
            <a:endParaRPr lang="ru-RU" sz="115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4CF6A72D-9743-45D1-8B03-D03BFEEC795E}"/>
              </a:ext>
            </a:extLst>
          </p:cNvPr>
          <p:cNvSpPr/>
          <p:nvPr/>
        </p:nvSpPr>
        <p:spPr>
          <a:xfrm>
            <a:off x="2046448" y="2707057"/>
            <a:ext cx="5772026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ru-RU" sz="115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После проведения первого мероприятия появились добровольцы, желающие принять участие в качестве аниматоров на площадках. </a:t>
            </a:r>
            <a:endParaRPr lang="ru-RU" sz="115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74" name="Параллелограмм 73">
            <a:extLst>
              <a:ext uri="{FF2B5EF4-FFF2-40B4-BE49-F238E27FC236}">
                <a16:creationId xmlns:a16="http://schemas.microsoft.com/office/drawing/2014/main" id="{3743EF52-67FC-4535-999C-EA832B81177F}"/>
              </a:ext>
            </a:extLst>
          </p:cNvPr>
          <p:cNvSpPr/>
          <p:nvPr/>
        </p:nvSpPr>
        <p:spPr>
          <a:xfrm>
            <a:off x="1858806" y="3107529"/>
            <a:ext cx="4891333" cy="431435"/>
          </a:xfrm>
          <a:prstGeom prst="parallelogram">
            <a:avLst/>
          </a:prstGeom>
          <a:solidFill>
            <a:srgbClr val="0070C0">
              <a:alpha val="18000"/>
            </a:srgbClr>
          </a:solidFill>
          <a:ln w="19050" cap="sq" cmpd="dbl">
            <a:noFill/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A32973D8-C2EF-48EF-A593-54A4AB2A1FE4}"/>
              </a:ext>
            </a:extLst>
          </p:cNvPr>
          <p:cNvSpPr/>
          <p:nvPr/>
        </p:nvSpPr>
        <p:spPr>
          <a:xfrm>
            <a:off x="1900458" y="3073073"/>
            <a:ext cx="6001845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  <a:spcAft>
                <a:spcPts val="0"/>
              </a:spcAft>
            </a:pPr>
            <a:r>
              <a:rPr lang="ru-RU" sz="115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многолетний опыт проведения культурно – массовых мероприятий;</a:t>
            </a:r>
          </a:p>
          <a:p>
            <a:pPr>
              <a:lnSpc>
                <a:spcPts val="1100"/>
              </a:lnSpc>
              <a:spcAft>
                <a:spcPts val="0"/>
              </a:spcAft>
            </a:pPr>
            <a:r>
              <a:rPr lang="ru-RU" sz="115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инициатива сотрудников;</a:t>
            </a:r>
          </a:p>
          <a:p>
            <a:pPr>
              <a:lnSpc>
                <a:spcPts val="1100"/>
              </a:lnSpc>
            </a:pPr>
            <a:r>
              <a:rPr lang="ru-RU" sz="115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- высокий профессионализм.</a:t>
            </a:r>
            <a:endParaRPr lang="ru-RU" sz="115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774DF732-829F-421C-9383-BF30F9B69933}"/>
              </a:ext>
            </a:extLst>
          </p:cNvPr>
          <p:cNvSpPr/>
          <p:nvPr/>
        </p:nvSpPr>
        <p:spPr>
          <a:xfrm>
            <a:off x="3238945" y="3488100"/>
            <a:ext cx="2764506" cy="30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Принципиальные подходы</a:t>
            </a:r>
          </a:p>
        </p:txBody>
      </p:sp>
      <p:sp>
        <p:nvSpPr>
          <p:cNvPr id="95" name="Параллелограмм 94">
            <a:extLst>
              <a:ext uri="{FF2B5EF4-FFF2-40B4-BE49-F238E27FC236}">
                <a16:creationId xmlns:a16="http://schemas.microsoft.com/office/drawing/2014/main" id="{80374E3D-EA30-4F7A-B07E-EAA410D184CD}"/>
              </a:ext>
            </a:extLst>
          </p:cNvPr>
          <p:cNvSpPr/>
          <p:nvPr/>
        </p:nvSpPr>
        <p:spPr>
          <a:xfrm>
            <a:off x="86910" y="3776133"/>
            <a:ext cx="1460754" cy="634120"/>
          </a:xfrm>
          <a:prstGeom prst="parallelogram">
            <a:avLst/>
          </a:prstGeom>
          <a:solidFill>
            <a:srgbClr val="0070C0"/>
          </a:solidFill>
          <a:ln w="15875" cap="sq" cmpd="dbl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3DC1C0DB-4597-4233-8E83-2625CF4E081C}"/>
              </a:ext>
            </a:extLst>
          </p:cNvPr>
          <p:cNvSpPr/>
          <p:nvPr/>
        </p:nvSpPr>
        <p:spPr>
          <a:xfrm>
            <a:off x="79041" y="3824180"/>
            <a:ext cx="1448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Сетевое взаимодействие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D938CAD2-0707-4499-AFE0-413DFB1EC890}"/>
              </a:ext>
            </a:extLst>
          </p:cNvPr>
          <p:cNvSpPr/>
          <p:nvPr/>
        </p:nvSpPr>
        <p:spPr>
          <a:xfrm>
            <a:off x="1504516" y="3726166"/>
            <a:ext cx="5014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15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вовлечение работников городских учреждений культуры в реализацию практики (тематические локации «Библиотеки им. Маяковского», «Зеленогорского </a:t>
            </a:r>
            <a:r>
              <a:rPr lang="ru-RU" sz="1150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музейно</a:t>
            </a:r>
            <a:r>
              <a:rPr lang="ru-RU" sz="115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выставочного центра», «Молодежного центра») </a:t>
            </a:r>
            <a:r>
              <a:rPr lang="ru-RU" sz="1150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- привлечение СО НКО</a:t>
            </a:r>
            <a:endParaRPr lang="ru-RU" sz="115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id="{D71F32E1-341C-4CE0-9443-B97A4178C7BA}"/>
              </a:ext>
            </a:extLst>
          </p:cNvPr>
          <p:cNvCxnSpPr>
            <a:cxnSpLocks/>
          </p:cNvCxnSpPr>
          <p:nvPr/>
        </p:nvCxnSpPr>
        <p:spPr>
          <a:xfrm flipV="1">
            <a:off x="-32653" y="1407276"/>
            <a:ext cx="716221" cy="2985559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id="{E001550F-7925-4FD4-A3BB-F882B2E8E3AB}"/>
              </a:ext>
            </a:extLst>
          </p:cNvPr>
          <p:cNvCxnSpPr>
            <a:cxnSpLocks/>
          </p:cNvCxnSpPr>
          <p:nvPr/>
        </p:nvCxnSpPr>
        <p:spPr>
          <a:xfrm flipV="1">
            <a:off x="-250555" y="1772629"/>
            <a:ext cx="716221" cy="2985559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id="{DCCD43D5-E86D-448B-88DB-C7D80563F9B8}"/>
              </a:ext>
            </a:extLst>
          </p:cNvPr>
          <p:cNvCxnSpPr>
            <a:cxnSpLocks/>
          </p:cNvCxnSpPr>
          <p:nvPr/>
        </p:nvCxnSpPr>
        <p:spPr>
          <a:xfrm flipV="1">
            <a:off x="-467980" y="2242025"/>
            <a:ext cx="716221" cy="2985559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6BBC3C5C-118E-4EF7-9E72-0BFC255B8C6A}"/>
              </a:ext>
            </a:extLst>
          </p:cNvPr>
          <p:cNvSpPr/>
          <p:nvPr/>
        </p:nvSpPr>
        <p:spPr>
          <a:xfrm>
            <a:off x="1440329" y="3777129"/>
            <a:ext cx="4703483" cy="627530"/>
          </a:xfrm>
          <a:custGeom>
            <a:avLst/>
            <a:gdLst>
              <a:gd name="connsiteX0" fmla="*/ 149412 w 4703483"/>
              <a:gd name="connsiteY0" fmla="*/ 0 h 627530"/>
              <a:gd name="connsiteX1" fmla="*/ 4703483 w 4703483"/>
              <a:gd name="connsiteY1" fmla="*/ 0 h 627530"/>
              <a:gd name="connsiteX2" fmla="*/ 4560047 w 4703483"/>
              <a:gd name="connsiteY2" fmla="*/ 466165 h 627530"/>
              <a:gd name="connsiteX3" fmla="*/ 2934447 w 4703483"/>
              <a:gd name="connsiteY3" fmla="*/ 627530 h 627530"/>
              <a:gd name="connsiteX4" fmla="*/ 0 w 4703483"/>
              <a:gd name="connsiteY4" fmla="*/ 627530 h 627530"/>
              <a:gd name="connsiteX5" fmla="*/ 149412 w 4703483"/>
              <a:gd name="connsiteY5" fmla="*/ 0 h 62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03483" h="627530">
                <a:moveTo>
                  <a:pt x="149412" y="0"/>
                </a:moveTo>
                <a:lnTo>
                  <a:pt x="4703483" y="0"/>
                </a:lnTo>
                <a:lnTo>
                  <a:pt x="4560047" y="466165"/>
                </a:lnTo>
                <a:lnTo>
                  <a:pt x="2934447" y="627530"/>
                </a:lnTo>
                <a:lnTo>
                  <a:pt x="0" y="627530"/>
                </a:lnTo>
                <a:lnTo>
                  <a:pt x="149412" y="0"/>
                </a:lnTo>
                <a:close/>
              </a:path>
            </a:pathLst>
          </a:custGeom>
          <a:solidFill>
            <a:srgbClr val="0070C0">
              <a:alpha val="19000"/>
            </a:srgbClr>
          </a:solidFill>
          <a:ln w="19050" cap="sq" cmpd="dbl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3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H:\МОНТАЖ_2019\Тамара Презентация\на слайды\Афиша мобильная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3" t="21319" r="586" b="15430"/>
          <a:stretch/>
        </p:blipFill>
        <p:spPr bwMode="auto">
          <a:xfrm>
            <a:off x="2539874" y="2869435"/>
            <a:ext cx="1536021" cy="1453133"/>
          </a:xfrm>
          <a:prstGeom prst="round2SameRect">
            <a:avLst>
              <a:gd name="adj1" fmla="val 6271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50800" dir="5400000" algn="tl" rotWithShape="0">
              <a:srgbClr val="000000">
                <a:alpha val="8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8"/>
          <a:stretch/>
        </p:blipFill>
        <p:spPr>
          <a:xfrm>
            <a:off x="4321157" y="2879899"/>
            <a:ext cx="1184871" cy="987995"/>
          </a:xfrm>
          <a:prstGeom prst="roundRect">
            <a:avLst>
              <a:gd name="adj" fmla="val 5507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101600" dist="50800" dir="540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0"/>
          <a:stretch/>
        </p:blipFill>
        <p:spPr>
          <a:xfrm rot="16200000">
            <a:off x="4946794" y="1074025"/>
            <a:ext cx="1216096" cy="1984068"/>
          </a:xfrm>
          <a:prstGeom prst="roundRect">
            <a:avLst>
              <a:gd name="adj" fmla="val 3647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76200" dist="50800" dir="540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t="20424" r="-3673" b="68285"/>
          <a:stretch/>
        </p:blipFill>
        <p:spPr>
          <a:xfrm>
            <a:off x="4303927" y="2498586"/>
            <a:ext cx="2683407" cy="370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487335" y="2516320"/>
            <a:ext cx="2172897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«СЕМЕЙНЫЙ  КВАРТЕТ»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6" b="6646"/>
          <a:stretch/>
        </p:blipFill>
        <p:spPr>
          <a:xfrm>
            <a:off x="154991" y="2959831"/>
            <a:ext cx="2028588" cy="1201838"/>
          </a:xfrm>
          <a:prstGeom prst="roundRect">
            <a:avLst>
              <a:gd name="adj" fmla="val 8835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76200" dist="50800" dir="540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t="20424" r="-3673" b="68285"/>
          <a:stretch/>
        </p:blipFill>
        <p:spPr>
          <a:xfrm>
            <a:off x="43511" y="4026966"/>
            <a:ext cx="2428542" cy="3356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1937" y="4017737"/>
            <a:ext cx="16907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«ТЕАТР НА ТРАВЕ»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t="20424" r="-3673" b="68285"/>
          <a:stretch/>
        </p:blipFill>
        <p:spPr>
          <a:xfrm>
            <a:off x="2261862" y="4166326"/>
            <a:ext cx="2357341" cy="32578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712" y="1824878"/>
            <a:ext cx="2029672" cy="1353114"/>
          </a:xfrm>
          <a:prstGeom prst="roundRect">
            <a:avLst>
              <a:gd name="adj" fmla="val 5736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76200" dist="50800" dir="540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89" y="3229961"/>
            <a:ext cx="1034654" cy="689769"/>
          </a:xfrm>
          <a:prstGeom prst="roundRect">
            <a:avLst>
              <a:gd name="adj" fmla="val 7894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76200" dist="50800" dir="540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68" y="3226546"/>
            <a:ext cx="956941" cy="638028"/>
          </a:xfrm>
          <a:prstGeom prst="roundRect">
            <a:avLst>
              <a:gd name="adj" fmla="val 8237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76200" dist="50800" dir="540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t="20424" r="-3673" b="68285"/>
          <a:stretch/>
        </p:blipFill>
        <p:spPr>
          <a:xfrm>
            <a:off x="6876256" y="3832724"/>
            <a:ext cx="2357341" cy="325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52957" y="3822882"/>
            <a:ext cx="19802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«БОЛЬШИЕ ИГРЫ»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r="2437"/>
          <a:stretch/>
        </p:blipFill>
        <p:spPr>
          <a:xfrm>
            <a:off x="395536" y="1463034"/>
            <a:ext cx="1300774" cy="904786"/>
          </a:xfrm>
          <a:prstGeom prst="roundRect">
            <a:avLst>
              <a:gd name="adj" fmla="val 7433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76200" dist="50800" dir="540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7" r="4133"/>
          <a:stretch/>
        </p:blipFill>
        <p:spPr>
          <a:xfrm rot="16200000">
            <a:off x="3183978" y="1417902"/>
            <a:ext cx="889687" cy="987709"/>
          </a:xfrm>
          <a:prstGeom prst="roundRect">
            <a:avLst>
              <a:gd name="adj" fmla="val 6087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76200" dist="50800" dir="540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2354" b="-2909"/>
          <a:stretch/>
        </p:blipFill>
        <p:spPr>
          <a:xfrm>
            <a:off x="5554842" y="2879812"/>
            <a:ext cx="1204510" cy="937345"/>
          </a:xfrm>
          <a:prstGeom prst="roundRect">
            <a:avLst>
              <a:gd name="adj" fmla="val 5317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76200" dist="50800" dir="540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7" y="1468525"/>
            <a:ext cx="1332112" cy="888075"/>
          </a:xfrm>
          <a:prstGeom prst="roundRect">
            <a:avLst>
              <a:gd name="adj" fmla="val 9096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76200" dist="50800" dir="540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t="20424" r="-3673" b="68285"/>
          <a:stretch/>
        </p:blipFill>
        <p:spPr>
          <a:xfrm>
            <a:off x="296632" y="2300070"/>
            <a:ext cx="4248472" cy="5529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781" y="2345765"/>
            <a:ext cx="3612163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«СТРИТ - АРТ», «ЗЕНДУДЛ – МОТИВАТОР»,</a:t>
            </a:r>
          </a:p>
          <a:p>
            <a:pPr algn="ctr">
              <a:lnSpc>
                <a:spcPts val="1300"/>
              </a:lnSpc>
            </a:pPr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«КНИГА ТВОРЧЕСТВА»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t="20424" r="-3673" b="68285"/>
          <a:stretch/>
        </p:blipFill>
        <p:spPr>
          <a:xfrm>
            <a:off x="4239502" y="3776994"/>
            <a:ext cx="2780770" cy="4509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58076" y="3819039"/>
            <a:ext cx="2512844" cy="37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«ТЕРРИТОРИЯ МАЙНКРАФТ», </a:t>
            </a:r>
          </a:p>
          <a:p>
            <a:pPr algn="ctr">
              <a:lnSpc>
                <a:spcPts val="1100"/>
              </a:lnSpc>
            </a:pP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«ЛЕГО ЗОНА»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52799" y="947504"/>
            <a:ext cx="51480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«Вечер, интересный для всей семьи»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20095" y="4151570"/>
            <a:ext cx="21803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«МОБИЛЬНАЯ АФИША»</a:t>
            </a:r>
          </a:p>
        </p:txBody>
      </p:sp>
    </p:spTree>
    <p:extLst>
      <p:ext uri="{BB962C8B-B14F-4D97-AF65-F5344CB8AC3E}">
        <p14:creationId xmlns:p14="http://schemas.microsoft.com/office/powerpoint/2010/main" val="133545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2"/>
          <a:stretch/>
        </p:blipFill>
        <p:spPr>
          <a:xfrm>
            <a:off x="3083598" y="1461347"/>
            <a:ext cx="2935216" cy="1676170"/>
          </a:xfrm>
          <a:prstGeom prst="roundRect">
            <a:avLst>
              <a:gd name="adj" fmla="val 3831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50800" dist="50800" dir="5400000" sx="96000" sy="96000" algn="ctr" rotWithShape="0">
              <a:srgbClr val="000000">
                <a:alpha val="67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8" r="8715" b="4335"/>
          <a:stretch/>
        </p:blipFill>
        <p:spPr>
          <a:xfrm>
            <a:off x="235284" y="1461347"/>
            <a:ext cx="2743829" cy="1676170"/>
          </a:xfrm>
          <a:prstGeom prst="roundRect">
            <a:avLst>
              <a:gd name="adj" fmla="val 4633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50800" dist="50800" dir="5400000" sx="96000" sy="96000" algn="ctr" rotWithShape="0">
              <a:srgbClr val="000000">
                <a:alpha val="67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"/>
          <a:stretch/>
        </p:blipFill>
        <p:spPr>
          <a:xfrm>
            <a:off x="6131535" y="1461347"/>
            <a:ext cx="2616929" cy="1676170"/>
          </a:xfrm>
          <a:prstGeom prst="roundRect">
            <a:avLst>
              <a:gd name="adj" fmla="val 4232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50800" dist="50800" dir="5400000" sx="96000" sy="96000" algn="ctr" rotWithShape="0">
              <a:srgbClr val="000000">
                <a:alpha val="67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" y="3075574"/>
            <a:ext cx="1789612" cy="18724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11859"/>
          <a:stretch/>
        </p:blipFill>
        <p:spPr>
          <a:xfrm>
            <a:off x="4618411" y="3219822"/>
            <a:ext cx="2257845" cy="968168"/>
          </a:xfrm>
          <a:prstGeom prst="roundRect">
            <a:avLst>
              <a:gd name="adj" fmla="val 3472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50800" dist="50800" dir="5400000" sx="96000" sy="96000" algn="ctr" rotWithShape="0">
              <a:srgbClr val="000000">
                <a:alpha val="67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25292" r="14225" b="25180"/>
          <a:stretch/>
        </p:blipFill>
        <p:spPr>
          <a:xfrm>
            <a:off x="2151421" y="3219822"/>
            <a:ext cx="2348571" cy="968168"/>
          </a:xfrm>
          <a:prstGeom prst="roundRect">
            <a:avLst>
              <a:gd name="adj" fmla="val 5556"/>
            </a:avLst>
          </a:prstGeom>
          <a:ln w="19050">
            <a:solidFill>
              <a:schemeClr val="bg1"/>
            </a:solidFill>
          </a:ln>
          <a:effectLst>
            <a:outerShdw blurRad="50800" dist="50800" dir="5400000" sx="96000" sy="96000" algn="ctr" rotWithShape="0">
              <a:srgbClr val="000000">
                <a:alpha val="67000"/>
              </a:srgbClr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660067C-E6C1-4CC4-8FEC-BD414D5806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r="-11161" b="14796"/>
          <a:stretch/>
        </p:blipFill>
        <p:spPr>
          <a:xfrm flipH="1">
            <a:off x="6760045" y="2991005"/>
            <a:ext cx="2374050" cy="12728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52799" y="947504"/>
            <a:ext cx="51480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«Вечер, интересный для всей семьи»</a:t>
            </a:r>
          </a:p>
        </p:txBody>
      </p:sp>
    </p:spTree>
    <p:extLst>
      <p:ext uri="{BB962C8B-B14F-4D97-AF65-F5344CB8AC3E}">
        <p14:creationId xmlns:p14="http://schemas.microsoft.com/office/powerpoint/2010/main" val="941648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t="20424" r="10625" b="68285"/>
          <a:stretch/>
        </p:blipFill>
        <p:spPr>
          <a:xfrm>
            <a:off x="2706724" y="2859782"/>
            <a:ext cx="2081300" cy="33562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7" t="20424" r="-3673" b="68285"/>
          <a:stretch/>
        </p:blipFill>
        <p:spPr>
          <a:xfrm>
            <a:off x="3770589" y="2859782"/>
            <a:ext cx="2236114" cy="33562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0424" r="-3673" b="68285"/>
          <a:stretch/>
        </p:blipFill>
        <p:spPr>
          <a:xfrm>
            <a:off x="4288375" y="2859782"/>
            <a:ext cx="2227841" cy="335627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2633310" y="1367786"/>
            <a:ext cx="3990782" cy="335627"/>
            <a:chOff x="1979712" y="3291830"/>
            <a:chExt cx="4223284" cy="335627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" t="20424" r="10625" b="68285"/>
            <a:stretch/>
          </p:blipFill>
          <p:spPr>
            <a:xfrm>
              <a:off x="1979712" y="3291830"/>
              <a:ext cx="2081300" cy="335627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97" t="20424" r="-3673" b="68285"/>
            <a:stretch/>
          </p:blipFill>
          <p:spPr>
            <a:xfrm>
              <a:off x="3966882" y="3291830"/>
              <a:ext cx="2236114" cy="335627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51520" y="2843880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Экономические партнеры проекта </a:t>
            </a:r>
            <a:endParaRPr lang="ru-RU" sz="1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716" y="1354338"/>
            <a:ext cx="8586755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Социальные партнеры</a:t>
            </a:r>
          </a:p>
          <a:p>
            <a:pPr lvl="0">
              <a:lnSpc>
                <a:spcPts val="1900"/>
              </a:lnSpc>
            </a:pPr>
            <a:endParaRPr lang="ru-RU" sz="13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lnSpc>
                <a:spcPts val="1900"/>
              </a:lnSpc>
            </a:pPr>
            <a:r>
              <a:rPr lang="ru-RU" sz="1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ОМВД по ЗАТО г. Зеленогорск</a:t>
            </a:r>
          </a:p>
          <a:p>
            <a:pPr lvl="0">
              <a:lnSpc>
                <a:spcPts val="1900"/>
              </a:lnSpc>
            </a:pPr>
            <a:r>
              <a:rPr lang="ru-RU" sz="1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Вокальный ансамбль </a:t>
            </a:r>
          </a:p>
          <a:p>
            <a:pPr lvl="0">
              <a:lnSpc>
                <a:spcPts val="1900"/>
              </a:lnSpc>
            </a:pPr>
            <a:r>
              <a:rPr lang="ru-RU" sz="1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«Голоса Енисея» (г. Красноярск)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9" t="9789" r="24492" b="27181"/>
          <a:stretch/>
        </p:blipFill>
        <p:spPr>
          <a:xfrm>
            <a:off x="2870362" y="1707654"/>
            <a:ext cx="693526" cy="932802"/>
          </a:xfrm>
          <a:prstGeom prst="rect">
            <a:avLst/>
          </a:prstGeom>
          <a:effectLst>
            <a:outerShdw blurRad="88900" dir="1200000" sx="97000" sy="97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1" t="19824" r="1370" b="21114"/>
          <a:stretch/>
        </p:blipFill>
        <p:spPr>
          <a:xfrm>
            <a:off x="6470762" y="1902579"/>
            <a:ext cx="699428" cy="735606"/>
          </a:xfrm>
          <a:prstGeom prst="rect">
            <a:avLst/>
          </a:prstGeom>
          <a:effectLst>
            <a:outerShdw blurRad="88900" dir="1200000" sx="97000" sy="97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4" t="20444" r="31657" b="22357"/>
          <a:stretch/>
        </p:blipFill>
        <p:spPr>
          <a:xfrm>
            <a:off x="5318634" y="1999603"/>
            <a:ext cx="1080687" cy="509575"/>
          </a:xfrm>
          <a:prstGeom prst="rect">
            <a:avLst/>
          </a:prstGeom>
          <a:effectLst>
            <a:outerShdw blurRad="88900" dir="1200000" sx="97000" sy="97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809021"/>
            <a:ext cx="818642" cy="818642"/>
          </a:xfrm>
          <a:prstGeom prst="rect">
            <a:avLst/>
          </a:prstGeom>
          <a:effectLst>
            <a:outerShdw blurRad="88900" dir="1200000" sx="97000" sy="97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8" t="9789" r="56930" b="27181"/>
          <a:stretch/>
        </p:blipFill>
        <p:spPr>
          <a:xfrm>
            <a:off x="4345183" y="1848359"/>
            <a:ext cx="928637" cy="739965"/>
          </a:xfrm>
          <a:prstGeom prst="rect">
            <a:avLst/>
          </a:prstGeom>
          <a:effectLst>
            <a:outerShdw blurRad="88900" dir="1200000" sx="97000" sy="97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1026" name="Picture 2" descr="http://xn----ftbebakyfnbfmbezqfs.xn--p1ai/images/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842" y="1848359"/>
            <a:ext cx="1831664" cy="685746"/>
          </a:xfrm>
          <a:prstGeom prst="rect">
            <a:avLst/>
          </a:prstGeom>
          <a:noFill/>
          <a:effectLst>
            <a:outerShdw blurRad="88900" dir="1200000" sx="97000" sy="97000" algn="ctr" rotWithShape="0">
              <a:srgbClr val="00000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0F00AA5-2427-42E2-8C6F-8412644ADE7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r="-11161" b="14796"/>
          <a:stretch/>
        </p:blipFill>
        <p:spPr>
          <a:xfrm flipH="1">
            <a:off x="6760045" y="2991005"/>
            <a:ext cx="2374050" cy="12728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52799" y="947504"/>
            <a:ext cx="51480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«Вечер, интересный для всей семьи»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76604"/>
            <a:ext cx="1135339" cy="387048"/>
          </a:xfrm>
          <a:prstGeom prst="rect">
            <a:avLst/>
          </a:prstGeom>
          <a:effectLst>
            <a:outerShdw blurRad="88900" dir="1200000" sx="97000" sy="97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363838"/>
            <a:ext cx="2075717" cy="402435"/>
          </a:xfrm>
          <a:prstGeom prst="rect">
            <a:avLst/>
          </a:prstGeom>
          <a:effectLst>
            <a:outerShdw blurRad="88900" dir="1200000" sx="97000" sy="97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376602"/>
            <a:ext cx="1440732" cy="396723"/>
          </a:xfrm>
          <a:prstGeom prst="rect">
            <a:avLst/>
          </a:prstGeom>
          <a:effectLst>
            <a:outerShdw blurRad="88900" dir="1200000" sx="97000" sy="97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363838"/>
            <a:ext cx="1451955" cy="399814"/>
          </a:xfrm>
          <a:prstGeom prst="rect">
            <a:avLst/>
          </a:prstGeom>
          <a:effectLst>
            <a:outerShdw blurRad="88900" dir="1200000" sx="97000" sy="97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34983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399</Words>
  <Application>Microsoft Office PowerPoint</Application>
  <PresentationFormat>Экран (16:9)</PresentationFormat>
  <Paragraphs>77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Calibri</vt:lpstr>
      <vt:lpstr>Times New Roman</vt:lpstr>
      <vt:lpstr>Cambria</vt:lpstr>
      <vt:lpstr>Calibri Light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Дворец Культуры</dc:title>
  <dc:creator>Комп</dc:creator>
  <cp:lastModifiedBy>ZGDK</cp:lastModifiedBy>
  <cp:revision>70</cp:revision>
  <dcterms:created xsi:type="dcterms:W3CDTF">2021-04-14T04:49:42Z</dcterms:created>
  <dcterms:modified xsi:type="dcterms:W3CDTF">2021-07-07T09:24:23Z</dcterms:modified>
</cp:coreProperties>
</file>